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sldIdLst>
    <p:sldId id="271" r:id="rId2"/>
    <p:sldId id="285" r:id="rId3"/>
    <p:sldId id="423" r:id="rId4"/>
    <p:sldId id="500" r:id="rId5"/>
    <p:sldId id="501" r:id="rId6"/>
    <p:sldId id="502" r:id="rId7"/>
    <p:sldId id="505" r:id="rId8"/>
    <p:sldId id="503" r:id="rId9"/>
    <p:sldId id="504" r:id="rId10"/>
    <p:sldId id="434" r:id="rId11"/>
    <p:sldId id="441" r:id="rId12"/>
    <p:sldId id="445" r:id="rId13"/>
    <p:sldId id="446" r:id="rId14"/>
    <p:sldId id="447" r:id="rId15"/>
    <p:sldId id="449" r:id="rId16"/>
    <p:sldId id="512" r:id="rId17"/>
    <p:sldId id="513" r:id="rId18"/>
    <p:sldId id="514" r:id="rId19"/>
    <p:sldId id="515" r:id="rId20"/>
    <p:sldId id="453" r:id="rId21"/>
    <p:sldId id="516" r:id="rId22"/>
    <p:sldId id="456" r:id="rId23"/>
    <p:sldId id="499" r:id="rId24"/>
    <p:sldId id="288" r:id="rId25"/>
    <p:sldId id="459" r:id="rId26"/>
    <p:sldId id="460" r:id="rId27"/>
    <p:sldId id="294" r:id="rId2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  <a:srgbClr val="2F5597"/>
    <a:srgbClr val="003399"/>
    <a:srgbClr val="A4CE88"/>
    <a:srgbClr val="93C571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79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50637571891042E-2"/>
          <c:y val="2.1047117094234187E-2"/>
          <c:w val="0.55430316175934424"/>
          <c:h val="0.95033377254254503"/>
        </c:manualLayout>
      </c:layout>
      <c:pieChart>
        <c:varyColors val="1"/>
        <c:ser>
          <c:idx val="3"/>
          <c:order val="0"/>
          <c:spPr>
            <a:ln w="1270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E4-498C-B609-2120994FD97A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E4-498C-B609-2120994FD97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E4-498C-B609-2120994FD97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27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AE4-498C-B609-2120994FD97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E4-498C-B609-2120994FD97A}"/>
                </c:ext>
              </c:extLst>
            </c:dLbl>
            <c:dLbl>
              <c:idx val="1"/>
              <c:layout>
                <c:manualLayout>
                  <c:x val="8.0740259691695598E-2"/>
                  <c:y val="-0.1674787123794057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AE4-498C-B609-2120994FD97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AE4-498C-B609-2120994FD97A}"/>
                </c:ext>
              </c:extLst>
            </c:dLbl>
            <c:dLbl>
              <c:idx val="3"/>
              <c:layout>
                <c:manualLayout>
                  <c:x val="1.7612018063991802E-2"/>
                  <c:y val="8.463808374021089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AE4-498C-B609-2120994FD97A}"/>
                </c:ext>
              </c:extLst>
            </c:dLbl>
            <c:spPr>
              <a:solidFill>
                <a:schemeClr val="tx1">
                  <a:alpha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highlight>
                      <a:srgbClr val="000000"/>
                    </a:highlight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IIaPGWCLC!$F$35:$I$35</c:f>
              <c:numCache>
                <c:formatCode>0.0</c:formatCode>
                <c:ptCount val="4"/>
                <c:pt idx="0">
                  <c:v>55.619411457315096</c:v>
                </c:pt>
                <c:pt idx="1">
                  <c:v>7.1188791964354445</c:v>
                </c:pt>
                <c:pt idx="2">
                  <c:v>33.922901055034892</c:v>
                </c:pt>
                <c:pt idx="3">
                  <c:v>3.3388082912145762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E4-498C-B609-2120994FD97A}"/>
            </c:ext>
          </c:extLst>
        </c:ser>
        <c:ser>
          <c:idx val="2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AE4-498C-B609-2120994FD9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AE4-498C-B609-2120994FD9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AE4-498C-B609-2120994FD9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AE4-498C-B609-2120994FD97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58,9%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AE4-498C-B609-2120994FD97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4AE4-498C-B609-2120994FD97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26,4%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4AE4-498C-B609-2120994FD97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AE4-498C-B609-2120994FD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IIaPGWCLC!$F$23:$I$23</c:f>
              <c:numCache>
                <c:formatCode>0.0</c:formatCode>
                <c:ptCount val="4"/>
                <c:pt idx="0">
                  <c:v>58.857061777617147</c:v>
                </c:pt>
                <c:pt idx="1">
                  <c:v>11.90833254815143</c:v>
                </c:pt>
                <c:pt idx="2">
                  <c:v>26.402974887286195</c:v>
                </c:pt>
                <c:pt idx="3">
                  <c:v>2.831630786945226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AE4-498C-B609-2120994FD97A}"/>
            </c:ext>
          </c:extLst>
        </c:ser>
        <c:ser>
          <c:idx val="1"/>
          <c:order val="2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AE4-498C-B609-2120994FD9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AE4-498C-B609-2120994FD9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AE4-498C-B609-2120994FD9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AE4-498C-B609-2120994FD97A}"/>
              </c:ext>
            </c:extLst>
          </c:dPt>
          <c:dLbls>
            <c:delete val="1"/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IIaPGWCLC!$F$34:$I$34</c:f>
              <c:numCache>
                <c:formatCode>0.0</c:formatCode>
                <c:ptCount val="4"/>
                <c:pt idx="0">
                  <c:v>27</c:v>
                </c:pt>
                <c:pt idx="1">
                  <c:v>0</c:v>
                </c:pt>
                <c:pt idx="2">
                  <c:v>68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AE4-498C-B609-2120994FD97A}"/>
            </c:ext>
          </c:extLst>
        </c:ser>
        <c:ser>
          <c:idx val="0"/>
          <c:order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4AE4-498C-B609-2120994FD9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E-4AE4-498C-B609-2120994FD9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4AE4-498C-B609-2120994FD9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2-4AE4-498C-B609-2120994FD97A}"/>
              </c:ext>
            </c:extLst>
          </c:dPt>
          <c:dLbls>
            <c:delete val="1"/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IIaPGWCLC!$F$22:$I$22</c:f>
              <c:numCache>
                <c:formatCode>0.0</c:formatCode>
                <c:ptCount val="4"/>
                <c:pt idx="0">
                  <c:v>57.4</c:v>
                </c:pt>
                <c:pt idx="1">
                  <c:v>4.8</c:v>
                </c:pt>
                <c:pt idx="2">
                  <c:v>34</c:v>
                </c:pt>
                <c:pt idx="3">
                  <c:v>3.8000000000000114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4AE4-498C-B609-2120994FD97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103171391313839"/>
          <c:y val="0.2055818017057478"/>
          <c:w val="0.36896828608686155"/>
          <c:h val="0.62143762348787523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3E-4D75-AECC-58A248B1C9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3E-4D75-AECC-58A248B1C978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3E-4D75-AECC-58A248B1C97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Wrocław_SO_Łaba!$E$121:$G$121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Wrocław_SO_Łaba!$E$122:$G$122</c:f>
              <c:numCache>
                <c:formatCode>General</c:formatCode>
                <c:ptCount val="3"/>
                <c:pt idx="0">
                  <c:v>318</c:v>
                </c:pt>
                <c:pt idx="1">
                  <c:v>9</c:v>
                </c:pt>
                <c:pt idx="2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3E-4D75-AECC-58A248B1C978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633E-4D75-AECC-58A248B1C9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633E-4D75-AECC-58A248B1C97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633E-4D75-AECC-58A248B1C978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Wrocław_SO_Łaba!$E$121:$G$121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Wrocław_SO_Łaba!$E$123:$G$123</c:f>
              <c:numCache>
                <c:formatCode>0%</c:formatCode>
                <c:ptCount val="3"/>
                <c:pt idx="0">
                  <c:v>0.71300448430493268</c:v>
                </c:pt>
                <c:pt idx="1">
                  <c:v>2.0179372197309416E-2</c:v>
                </c:pt>
                <c:pt idx="2">
                  <c:v>0.26681614349775784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33E-4D75-AECC-58A248B1C97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4850609677176993"/>
          <c:h val="0.3256993923613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39-4624-B5E7-6DADA3CF5244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39-4624-B5E7-6DADA3CF524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Wrocław_SO_Łaba!$I$121:$J$121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Wrocław_SO_Łaba!$I$123:$J$123</c:f>
              <c:numCache>
                <c:formatCode>0%</c:formatCode>
                <c:ptCount val="2"/>
                <c:pt idx="0">
                  <c:v>0.88888888888888884</c:v>
                </c:pt>
                <c:pt idx="1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9-4624-B5E7-6DADA3CF5244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839-4624-B5E7-6DADA3CF52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839-4624-B5E7-6DADA3CF524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Wrocław_SO_Łaba!$I$121:$J$121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Wrocław_SO_Łaba!$I$124:$J$124</c:f>
              <c:numCache>
                <c:formatCode>General</c:formatCode>
                <c:ptCount val="2"/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839-4624-B5E7-6DADA3CF524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4850609677176993"/>
          <c:h val="0.3256993923613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Regiony_Wodne!$B$16:$B$24</c:f>
              <c:strCache>
                <c:ptCount val="9"/>
                <c:pt idx="0">
                  <c:v>Region wodny Izery</c:v>
                </c:pt>
                <c:pt idx="1">
                  <c:v>Region wodny Łaby i Ostrożnicy (Upa)</c:v>
                </c:pt>
                <c:pt idx="2">
                  <c:v>region wodny Łyny i Węgorapy</c:v>
                </c:pt>
                <c:pt idx="3">
                  <c:v>region wodny Małej Wisły</c:v>
                </c:pt>
                <c:pt idx="4">
                  <c:v>Region wodny Metuje</c:v>
                </c:pt>
                <c:pt idx="5">
                  <c:v>region wodny Narwi</c:v>
                </c:pt>
                <c:pt idx="6">
                  <c:v>region wodny Niemna</c:v>
                </c:pt>
                <c:pt idx="7">
                  <c:v>Region wodny Noteci</c:v>
                </c:pt>
                <c:pt idx="8">
                  <c:v>Region wodny Orlicy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5D3-4B3F-B011-8BB34E994B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5D3-4B3F-B011-8BB34E994B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5D3-4B3F-B011-8BB34E994B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5D3-4B3F-B011-8BB34E994B6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Regiony_Wodne!$B$16:$B$24</c:f>
              <c:strCache>
                <c:ptCount val="4"/>
                <c:pt idx="0">
                  <c:v>Region wodny Izery</c:v>
                </c:pt>
                <c:pt idx="1">
                  <c:v>Region wodny Łaby i Ostrożnicy (Upa)</c:v>
                </c:pt>
                <c:pt idx="2">
                  <c:v>Region wodny Metuje</c:v>
                </c:pt>
                <c:pt idx="3">
                  <c:v>Region wodny Orlicy</c:v>
                </c:pt>
              </c:strCache>
            </c:strRef>
          </c:cat>
          <c:val>
            <c:numRef>
              <c:f>Regiony_Wodne!$E$11:$E$28</c:f>
              <c:numCache>
                <c:formatCode>0.00</c:formatCode>
                <c:ptCount val="4"/>
                <c:pt idx="0">
                  <c:v>47</c:v>
                </c:pt>
                <c:pt idx="1">
                  <c:v>19.399999999999999</c:v>
                </c:pt>
                <c:pt idx="2">
                  <c:v>99.4</c:v>
                </c:pt>
                <c:pt idx="3">
                  <c:v>72.599999999999994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D3-4B3F-B011-8BB34E994B6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C48-4163-B8A5-B7DB31CCFB9F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Wrocław_SO_Łaba!$E$121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Wrocław_SO_Łaba!$E$128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48-4163-B8A5-B7DB31CCFB9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4850609677176993"/>
          <c:h val="0.3256993923613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24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3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6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50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36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331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759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68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79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33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8.jpe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DEDB670-DC33-4EAB-97DA-5E9977F4CA1D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E7308FB-C327-4336-95F7-C4CE8C3A5937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Środkowej Odry (obszar dorzecza Odry) oraz obszaru dorzecza Łaby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276B5CBE-577B-4513-83C0-1EDAD1F85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114038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2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Środkowej Odry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oraz obszaru dorzecza Łaby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6" y="1373467"/>
            <a:ext cx="6161626" cy="13603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Odry, obszar dorzecza Łaby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dwa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Odry – zachodnia część kraju,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powierzchnia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baseline="300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38% powierzchni kraju)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Łaby - pogranicze polsko - czeskie, powierzchnia około 238,5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004954"/>
              </p:ext>
            </p:extLst>
          </p:nvPr>
        </p:nvGraphicFramePr>
        <p:xfrm>
          <a:off x="6652482" y="5937262"/>
          <a:ext cx="5280438" cy="214313"/>
        </p:xfrm>
        <a:graphic>
          <a:graphicData uri="http://schemas.openxmlformats.org/drawingml/2006/table">
            <a:tbl>
              <a:tblPr/>
              <a:tblGrid>
                <a:gridCol w="528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Odry i regiony wodne obszaru dorzecza Łaby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D99B1A74-4D28-4C95-AF41-050CCBFE8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67385"/>
              </p:ext>
            </p:extLst>
          </p:nvPr>
        </p:nvGraphicFramePr>
        <p:xfrm>
          <a:off x="274638" y="3385300"/>
          <a:ext cx="5633013" cy="2495308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993545438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Odry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39594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 Odry (RZGW Gliwice)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Izery 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314632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Odry 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Łaby i Ostrożnicy (</a:t>
                      </a:r>
                      <a:r>
                        <a:rPr lang="pl-PL" sz="1000" b="1" i="0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Upa</a:t>
                      </a: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)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Odry i Przymorza Zachodniego (RZGW Szczecin)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</a:t>
                      </a:r>
                      <a:r>
                        <a:rPr lang="pl-PL" sz="1000" b="1" i="0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Metuje</a:t>
                      </a: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 (RZGW Wrocław)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235974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Warty (RZGW Poznań)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Orlicy (RZGW Wrocław)</a:t>
                      </a:r>
                    </a:p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endParaRPr lang="pl-PL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285135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Noteci (RZGW Bydgoszcz)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endParaRPr lang="pl-PL" sz="1000" b="1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BFA3820-F8CE-4939-AA93-4592AD2C6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802" y="787400"/>
            <a:ext cx="5703466" cy="51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Środkowej Odry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1780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29%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województwach: dolnośląskim, opolskim, lubuskim i  małopolskim oraz wielkopolskim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Środkowej Odry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987795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Środkowej Odry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76315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Środkowej Odry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470844"/>
              </p:ext>
            </p:extLst>
          </p:nvPr>
        </p:nvGraphicFramePr>
        <p:xfrm>
          <a:off x="564442" y="3836591"/>
          <a:ext cx="4302526" cy="2153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9277ED7-1104-4735-B4CB-3E475F3C9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171894"/>
            <a:ext cx="5153581" cy="468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0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07299"/>
              </p:ext>
            </p:extLst>
          </p:nvPr>
        </p:nvGraphicFramePr>
        <p:xfrm>
          <a:off x="3815449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57113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446 (35%)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(63%)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6" y="3395663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45 jcwp, </a:t>
              </a:r>
              <a:b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485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36503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F9D934C8-014E-497A-BB5D-87508764B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621945"/>
              </p:ext>
            </p:extLst>
          </p:nvPr>
        </p:nvGraphicFramePr>
        <p:xfrm>
          <a:off x="9024258" y="2280273"/>
          <a:ext cx="3167742" cy="2137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BE87B0A-2626-42FA-B379-5433E452A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506" y="1226004"/>
            <a:ext cx="5232751" cy="475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5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9092763-B58F-4A22-BD6E-1342DCF43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651" y="1233795"/>
            <a:ext cx="5238750" cy="4764701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814736"/>
              </p:ext>
            </p:extLst>
          </p:nvPr>
        </p:nvGraphicFramePr>
        <p:xfrm>
          <a:off x="380365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696054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Środkowej Odry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6" name="Grupa 15">
            <a:extLst>
              <a:ext uri="{FF2B5EF4-FFF2-40B4-BE49-F238E27FC236}">
                <a16:creationId xmlns:a16="http://schemas.microsoft.com/office/drawing/2014/main" id="{36C6EFB3-82E1-4560-A7A5-8C391DFF72BF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57CD70F0-9360-4967-A952-85DC7FB78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446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12 (63%)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11BC17F-A8CA-4855-A8CC-83B8AC657289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085EC730-7CDA-4E8A-9250-9CC6982AE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6" y="3395663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4027FAEB-6060-4C2E-8879-E13FF03B6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45 jcwp, </a:t>
              </a:r>
              <a:b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485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30EB673F-D13C-445A-9C49-AF57D9511234}"/>
                </a:ext>
              </a:extLst>
            </p:cNvPr>
            <p:cNvSpPr/>
            <p:nvPr/>
          </p:nvSpPr>
          <p:spPr>
            <a:xfrm>
              <a:off x="536503" y="206188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10300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5762"/>
              </p:ext>
            </p:extLst>
          </p:nvPr>
        </p:nvGraphicFramePr>
        <p:xfrm>
          <a:off x="380365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393312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Środkowej Odry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A664E0CE-68C0-4C34-8828-1FDA4C7CF3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52728"/>
              </p:ext>
            </p:extLst>
          </p:nvPr>
        </p:nvGraphicFramePr>
        <p:xfrm>
          <a:off x="9024258" y="2303805"/>
          <a:ext cx="3167742" cy="2137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7" name="Grupa 16">
            <a:extLst>
              <a:ext uri="{FF2B5EF4-FFF2-40B4-BE49-F238E27FC236}">
                <a16:creationId xmlns:a16="http://schemas.microsoft.com/office/drawing/2014/main" id="{897FE8C3-D46D-4217-9A9C-0629E56DFE22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6D5C2DA6-5DBB-4D72-B3BB-5E39262C1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446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(63%)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27 (6%)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7F6654BE-562B-4EA6-A08D-42781D870BD4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0787D0F5-B2E7-49AF-BF10-624A2FE27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6" y="3395663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789BC77E-5714-4360-A626-6605B23C3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45 jcwp, </a:t>
              </a:r>
              <a:b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485 jcwp</a:t>
              </a:r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6F563631-F601-4C5A-8734-4BC45103A36B}"/>
                </a:ext>
              </a:extLst>
            </p:cNvPr>
            <p:cNvSpPr/>
            <p:nvPr/>
          </p:nvSpPr>
          <p:spPr>
            <a:xfrm>
              <a:off x="536503" y="2303805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2F6EAAB-EAC5-4ADE-9E12-D918D7D9AE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651" y="1233795"/>
            <a:ext cx="5220608" cy="47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8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1AE1403-3527-4BB2-B13F-9E404B28A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182" y="1233795"/>
            <a:ext cx="5318027" cy="4836804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Odry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126254"/>
              </p:ext>
            </p:extLst>
          </p:nvPr>
        </p:nvGraphicFramePr>
        <p:xfrm>
          <a:off x="4582087" y="59704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6BDD4591-1E6D-46B1-BE3C-848D64655E3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253DF2BB-2CDF-47A2-B5E9-2E988B1503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446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(63%)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21 (32%)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BC0F00B-D0B1-4EE5-9054-D486D0D35A34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923CD339-AAC8-4B7B-A6F6-4629ACA79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6" y="3395663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24684780-78DC-4A9C-B00B-6928AE196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45 jcwp, </a:t>
              </a:r>
              <a:b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485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C093FAFA-EBD5-4091-A9EF-C61AF2B38561}"/>
                </a:ext>
              </a:extLst>
            </p:cNvPr>
            <p:cNvSpPr/>
            <p:nvPr/>
          </p:nvSpPr>
          <p:spPr>
            <a:xfrm>
              <a:off x="536503" y="302565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46909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Środkowej Odry -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749986"/>
              </p:ext>
            </p:extLst>
          </p:nvPr>
        </p:nvGraphicFramePr>
        <p:xfrm>
          <a:off x="4242869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BD6406BF-9DF8-48F4-BE15-D7C85F29108A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EA9250AC-FD52-474A-BAF3-0E64F84F1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446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(63%)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(6%)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E1F04C50-8F7A-46A0-B07B-38A396DA5877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B8BDA66C-9AFE-4B27-ABA9-7520BDD30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6" y="3395663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Środkowej Odry: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28%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55FEB346-8CF1-4F21-81DD-86BB1DDB7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45 jcwp, </a:t>
              </a:r>
              <a:b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395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485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E300F786-5E3B-40E4-B833-5458CFB18E68}"/>
                </a:ext>
              </a:extLst>
            </p:cNvPr>
            <p:cNvSpPr/>
            <p:nvPr/>
          </p:nvSpPr>
          <p:spPr>
            <a:xfrm>
              <a:off x="550365" y="5439302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56AAFB1-3607-4E26-93E6-744A4DB1D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749" y="1233795"/>
            <a:ext cx="5236411" cy="47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7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DC9F979-8DD3-47E8-9301-A72FDEC86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118" y="1155700"/>
            <a:ext cx="5300032" cy="4820438"/>
          </a:xfrm>
          <a:prstGeom prst="rect">
            <a:avLst/>
          </a:prstGeom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B22F0597-9180-46A3-983C-31E9C76713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0944237"/>
              </p:ext>
            </p:extLst>
          </p:nvPr>
        </p:nvGraphicFramePr>
        <p:xfrm>
          <a:off x="1089660" y="4130040"/>
          <a:ext cx="4297679" cy="1902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obszaru dorzecza Łaby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3581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 latinLnBrk="0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ts val="1000"/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Łaby reprezentują 4 regiony wodne: Izery, Łaby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Ostrożnicy,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Orlicy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leży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województwie dolnośląskim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obszaru dorzecza Łaby występują jcwp rzeczne (RW), oraz jcwpd (podziemne). Brak jcwp przybrzeżnych (CW)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przejściowych (TW) ), jeziornych (LW) oraz zbiornikowych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leśne i rolne (zróżnicowanie na poziomie poszczególnych regionów wodnych)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największy udział w powierzchni obszaru dorzecza – region wodny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Metuje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08334"/>
              </p:ext>
            </p:extLst>
          </p:nvPr>
        </p:nvGraphicFramePr>
        <p:xfrm>
          <a:off x="6313170" y="593689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regiony wodne obszaru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57ADCC4A-583C-4740-A283-BA1FF8877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925215"/>
              </p:ext>
            </p:extLst>
          </p:nvPr>
        </p:nvGraphicFramePr>
        <p:xfrm>
          <a:off x="434340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powierzchni poszczególnych regionów wodnych w obszarze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 Łaby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908907"/>
              </p:ext>
            </p:extLst>
          </p:nvPr>
        </p:nvGraphicFramePr>
        <p:xfrm>
          <a:off x="3734183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regiony wodne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obszaru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95182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regiony wodne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obszaru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obszarze dorzecza Łaby: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8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obszarze dorzecza Łaby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obszarze dorzecza: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36503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id="{10675A8B-8951-406A-9AA3-72E65854E2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437406"/>
              </p:ext>
            </p:extLst>
          </p:nvPr>
        </p:nvGraphicFramePr>
        <p:xfrm>
          <a:off x="9024258" y="2280273"/>
          <a:ext cx="3167742" cy="2137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F560149-AE25-458E-93D1-BE84F784CA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029" y="1233795"/>
            <a:ext cx="5268079" cy="479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 Łaby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888747"/>
              </p:ext>
            </p:extLst>
          </p:nvPr>
        </p:nvGraphicFramePr>
        <p:xfrm>
          <a:off x="4162870" y="595135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jcwpd–regiony wodne obszaru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3AE43AA4-AEB2-4186-A5B3-4CC4F776042F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B6256C3C-4319-4D0F-8566-8519A016D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obszarze dorzecza Łaby: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8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5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79305B22-F4F8-4E4D-A2FD-E7A5C2635AA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8C986AD4-1770-4459-9987-0B3141FCD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obszarze dorzecza Łaby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AA94547A-44F5-4AF4-832D-F4C2000FD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obszarze dorzecza: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E9DD6416-5633-4880-9281-C0105DE8F1C9}"/>
                </a:ext>
              </a:extLst>
            </p:cNvPr>
            <p:cNvSpPr/>
            <p:nvPr/>
          </p:nvSpPr>
          <p:spPr>
            <a:xfrm>
              <a:off x="443997" y="3040265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3E667ADA-D38A-44F1-BE22-BDB4BEB5D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870" y="1233796"/>
            <a:ext cx="5210655" cy="473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 Łaby -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182920"/>
              </p:ext>
            </p:extLst>
          </p:nvPr>
        </p:nvGraphicFramePr>
        <p:xfrm>
          <a:off x="4225277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regiony wodne obszaru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70A1AB7A-07D0-4A6E-A323-9BAC7EA18F34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6454DC95-B41D-4C5D-91B9-B5737C2D8A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obszarze dorzecza Łaby: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8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774355B2-8FB4-42A0-A15E-14FF31590A4E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EF9A5F0E-EEA2-451F-8403-6F2D04A3A8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obszarze dorzecza Łaby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DBE664B8-ACD0-4947-8916-B8C8659B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obszarze dorzecza: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A15D7DF6-D515-427C-877C-1F683AF9C4C3}"/>
                </a:ext>
              </a:extLst>
            </p:cNvPr>
            <p:cNvSpPr/>
            <p:nvPr/>
          </p:nvSpPr>
          <p:spPr>
            <a:xfrm>
              <a:off x="443997" y="542067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97BD1D11-4BE3-4CED-B364-847DF0B59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69" y="1233795"/>
            <a:ext cx="5216091" cy="474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fizykochemii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425692"/>
              </p:ext>
            </p:extLst>
          </p:nvPr>
        </p:nvGraphicFramePr>
        <p:xfrm>
          <a:off x="143166" y="5746846"/>
          <a:ext cx="4551481" cy="335688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689726"/>
              </p:ext>
            </p:extLst>
          </p:nvPr>
        </p:nvGraphicFramePr>
        <p:xfrm>
          <a:off x="7497354" y="5721929"/>
          <a:ext cx="3811128" cy="335688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18150" y="4079012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8B7211-BC4E-43BB-A874-7A6C22E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924869"/>
              </p:ext>
            </p:extLst>
          </p:nvPr>
        </p:nvGraphicFramePr>
        <p:xfrm>
          <a:off x="4551481" y="2706074"/>
          <a:ext cx="2565400" cy="131826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79812774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8698504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11324068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0867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235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945471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DA715CB6-08EF-4392-AAC8-DBDFCD1D9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354" y="1503244"/>
            <a:ext cx="4561981" cy="4149172"/>
          </a:xfrm>
          <a:prstGeom prst="rect">
            <a:avLst/>
          </a:prstGeom>
        </p:spPr>
      </p:pic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EA2D5D49-9674-46BE-A2EC-AA57FF792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266" y="1485505"/>
            <a:ext cx="4675574" cy="425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553228"/>
              </p:ext>
            </p:extLst>
          </p:nvPr>
        </p:nvGraphicFramePr>
        <p:xfrm>
          <a:off x="143166" y="5746846"/>
          <a:ext cx="4551481" cy="335688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hydromofologii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672437"/>
              </p:ext>
            </p:extLst>
          </p:nvPr>
        </p:nvGraphicFramePr>
        <p:xfrm>
          <a:off x="7497354" y="5721929"/>
          <a:ext cx="3811128" cy="335688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18150" y="4079012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8B7211-BC4E-43BB-A874-7A6C22E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830017"/>
              </p:ext>
            </p:extLst>
          </p:nvPr>
        </p:nvGraphicFramePr>
        <p:xfrm>
          <a:off x="4551481" y="2706074"/>
          <a:ext cx="2565400" cy="131826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79812774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8698504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11324068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0867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235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94547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2CDB8D3-13EA-44EA-8855-2886F6752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5251" y="1516924"/>
            <a:ext cx="4606483" cy="4189647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42BE40F0-4E38-46BB-8003-FCA9B3BF6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79" y="1528160"/>
            <a:ext cx="4641029" cy="422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030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386395"/>
              </p:ext>
            </p:extLst>
          </p:nvPr>
        </p:nvGraphicFramePr>
        <p:xfrm>
          <a:off x="143166" y="5746846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866616"/>
              </p:ext>
            </p:extLst>
          </p:nvPr>
        </p:nvGraphicFramePr>
        <p:xfrm>
          <a:off x="7497354" y="5721929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18150" y="4079012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8B7211-BC4E-43BB-A874-7A6C22E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625372"/>
              </p:ext>
            </p:extLst>
          </p:nvPr>
        </p:nvGraphicFramePr>
        <p:xfrm>
          <a:off x="4551481" y="2706074"/>
          <a:ext cx="2565400" cy="131826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79812774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8698504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11324068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0867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235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94547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6307528-B6A4-40C9-959D-5508A82A0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012" y="1480945"/>
            <a:ext cx="4611015" cy="4193769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7F425B42-F664-4E5E-9960-4E077C1FF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166" y="1493404"/>
            <a:ext cx="4611015" cy="419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01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95519"/>
              </p:ext>
            </p:extLst>
          </p:nvPr>
        </p:nvGraphicFramePr>
        <p:xfrm>
          <a:off x="143166" y="5746846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35406"/>
              </p:ext>
            </p:extLst>
          </p:nvPr>
        </p:nvGraphicFramePr>
        <p:xfrm>
          <a:off x="7497354" y="5721929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18150" y="4079012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8B7211-BC4E-43BB-A874-7A6C22E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139134"/>
              </p:ext>
            </p:extLst>
          </p:nvPr>
        </p:nvGraphicFramePr>
        <p:xfrm>
          <a:off x="4551481" y="2706074"/>
          <a:ext cx="2565400" cy="131826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79812774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8698504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11324068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0867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235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94547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5240CB0-D07D-44FA-973C-76D948DF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66" y="1528160"/>
            <a:ext cx="4638411" cy="4218686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1CE0E97C-F648-4343-AC4C-3C2D209A1F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3412" y="1528160"/>
            <a:ext cx="4675422" cy="425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37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355080"/>
              </p:ext>
            </p:extLst>
          </p:nvPr>
        </p:nvGraphicFramePr>
        <p:xfrm>
          <a:off x="143166" y="5746846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994848"/>
              </p:ext>
            </p:extLst>
          </p:nvPr>
        </p:nvGraphicFramePr>
        <p:xfrm>
          <a:off x="7497354" y="5721929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18150" y="4079012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8B7211-BC4E-43BB-A874-7A6C22E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461265"/>
              </p:ext>
            </p:extLst>
          </p:nvPr>
        </p:nvGraphicFramePr>
        <p:xfrm>
          <a:off x="4551481" y="2706074"/>
          <a:ext cx="2565400" cy="131826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79812774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8698504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11324068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0867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2235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0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945471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B1F303C1-6A01-4621-8420-4F1F360B5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3411" y="1528160"/>
            <a:ext cx="4675423" cy="4252349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A950465-96E9-41D0-A373-1B749F7C5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909" y="1578333"/>
            <a:ext cx="4597889" cy="41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34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213752"/>
              </p:ext>
            </p:extLst>
          </p:nvPr>
        </p:nvGraphicFramePr>
        <p:xfrm>
          <a:off x="6558116" y="596264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491211"/>
              </p:ext>
            </p:extLst>
          </p:nvPr>
        </p:nvGraphicFramePr>
        <p:xfrm>
          <a:off x="800815" y="599364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00A8325-57FB-451C-88E5-02BA2705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070" y="1692646"/>
            <a:ext cx="4584700" cy="4169835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DAF802B-E098-47C4-A6C0-8649D3AD2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230" y="1692646"/>
            <a:ext cx="4584700" cy="41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Środkowej Odry, obszar dorzecza Łaby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462640"/>
              </p:ext>
            </p:extLst>
          </p:nvPr>
        </p:nvGraphicFramePr>
        <p:xfrm>
          <a:off x="143166" y="5746846"/>
          <a:ext cx="4551481" cy="214313"/>
        </p:xfrm>
        <a:graphic>
          <a:graphicData uri="http://schemas.openxmlformats.org/drawingml/2006/table">
            <a:tbl>
              <a:tblPr/>
              <a:tblGrid>
                <a:gridCol w="4551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jcwpd - region wodny Środkowej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584543"/>
              </p:ext>
            </p:extLst>
          </p:nvPr>
        </p:nvGraphicFramePr>
        <p:xfrm>
          <a:off x="7497354" y="5721929"/>
          <a:ext cx="3811128" cy="214313"/>
        </p:xfrm>
        <a:graphic>
          <a:graphicData uri="http://schemas.openxmlformats.org/drawingml/2006/table">
            <a:tbl>
              <a:tblPr/>
              <a:tblGrid>
                <a:gridCol w="381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jcwpd – obszar dorzecza Łaby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A49EC7E-4F56-4152-BEF7-8F740B456471}"/>
              </a:ext>
            </a:extLst>
          </p:cNvPr>
          <p:cNvSpPr txBox="1"/>
          <p:nvPr/>
        </p:nvSpPr>
        <p:spPr>
          <a:xfrm>
            <a:off x="5501393" y="3802419"/>
            <a:ext cx="193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8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0BFC16D-4AAE-42B1-8288-B7EAD58CF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66" y="1528160"/>
            <a:ext cx="4612739" cy="4195337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891F3579-97E1-4D16-B64A-7AC3A74FE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095" y="1526592"/>
            <a:ext cx="4612739" cy="4195337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CF8B818-E842-402C-B986-E9D9D423B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579490"/>
              </p:ext>
            </p:extLst>
          </p:nvPr>
        </p:nvGraphicFramePr>
        <p:xfrm>
          <a:off x="4551481" y="2705139"/>
          <a:ext cx="2565400" cy="109728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126956130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444727047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43677075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Środkowej Odry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Obszar dorzecza Łaby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9124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761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0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51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109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669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Środkowej Odry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97%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 jeziorne (LW):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78%</a:t>
            </a:r>
            <a:endParaRPr lang="pl-PL" sz="10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29%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Środkowej Odry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63409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B18AF76-9E34-4EA5-85DB-BF02A515C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431" y="1491854"/>
            <a:ext cx="4782776" cy="4349987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32577E64-7606-4F25-8BD1-AD00E792C0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44" y="1491854"/>
            <a:ext cx="4782777" cy="434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490" y="2675140"/>
            <a:ext cx="2016807" cy="12388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obszaru dorzecza Łaby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62,5%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obszar dorzecza Łaby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645609"/>
            <a:ext cx="1990916" cy="128853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3829591D-CD24-402A-92FA-0C39179FE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77" y="1484651"/>
            <a:ext cx="4798615" cy="4364393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5B8DE30-6205-46FE-A78F-BDA178876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486" y="1484650"/>
            <a:ext cx="4798615" cy="43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2989865"/>
            <a:ext cx="6367967" cy="23365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Odry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poniżej 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-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86%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2771" y="2920857"/>
            <a:ext cx="4691829" cy="1445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Łaby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2773</Words>
  <Application>Microsoft Office PowerPoint</Application>
  <PresentationFormat>Panoramiczny</PresentationFormat>
  <Paragraphs>396</Paragraphs>
  <Slides>27</Slides>
  <Notes>27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525</cp:revision>
  <dcterms:created xsi:type="dcterms:W3CDTF">2017-12-14T14:22:37Z</dcterms:created>
  <dcterms:modified xsi:type="dcterms:W3CDTF">2021-06-22T16:22:35Z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